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2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90DA-8FEA-446A-A0AF-6AF44A4FF2DE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73AB8-7352-4FC3-A876-98DCAFEDB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90DA-8FEA-446A-A0AF-6AF44A4FF2DE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73AB8-7352-4FC3-A876-98DCAFEDB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90DA-8FEA-446A-A0AF-6AF44A4FF2DE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73AB8-7352-4FC3-A876-98DCAFEDB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90DA-8FEA-446A-A0AF-6AF44A4FF2DE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73AB8-7352-4FC3-A876-98DCAFEDB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90DA-8FEA-446A-A0AF-6AF44A4FF2DE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73AB8-7352-4FC3-A876-98DCAFEDB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90DA-8FEA-446A-A0AF-6AF44A4FF2DE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73AB8-7352-4FC3-A876-98DCAFEDB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90DA-8FEA-446A-A0AF-6AF44A4FF2DE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73AB8-7352-4FC3-A876-98DCAFEDB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90DA-8FEA-446A-A0AF-6AF44A4FF2DE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73AB8-7352-4FC3-A876-98DCAFEDB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90DA-8FEA-446A-A0AF-6AF44A4FF2DE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73AB8-7352-4FC3-A876-98DCAFEDB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90DA-8FEA-446A-A0AF-6AF44A4FF2DE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73AB8-7352-4FC3-A876-98DCAFEDB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90DA-8FEA-446A-A0AF-6AF44A4FF2DE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73AB8-7352-4FC3-A876-98DCAFEDB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190DA-8FEA-446A-A0AF-6AF44A4FF2DE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73AB8-7352-4FC3-A876-98DCAFEDB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na\&#1056;&#1072;&#1073;&#1086;&#1095;&#1080;&#1081;%20&#1089;&#1090;&#1086;&#1083;\&#1086;&#1087;&#1099;&#1090;&#1099;\alla_pugacheva_-_volshebnik-nedouchka_(zaycev.net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142984"/>
            <a:ext cx="778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Экспериментирование в средней группе: создание оптимальной развивающей среды для детей.</a:t>
            </a:r>
            <a:endParaRPr lang="ru-RU" sz="3600" dirty="0"/>
          </a:p>
        </p:txBody>
      </p:sp>
      <p:pic>
        <p:nvPicPr>
          <p:cNvPr id="6" name="alla_pugacheva_-_volshebnik-nedouchk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6072206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5643578"/>
            <a:ext cx="1869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Воспитатели</a:t>
            </a:r>
          </a:p>
          <a:p>
            <a:r>
              <a:rPr lang="ru-RU" dirty="0" err="1" smtClean="0"/>
              <a:t>Заварыкина</a:t>
            </a:r>
            <a:r>
              <a:rPr lang="ru-RU" dirty="0" smtClean="0"/>
              <a:t> А.Ю.</a:t>
            </a:r>
          </a:p>
          <a:p>
            <a:r>
              <a:rPr lang="ru-RU" dirty="0" err="1" smtClean="0"/>
              <a:t>Кормина</a:t>
            </a:r>
            <a:r>
              <a:rPr lang="ru-RU" dirty="0" smtClean="0"/>
              <a:t> И.В.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214290"/>
            <a:ext cx="758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dirty="0" smtClean="0"/>
              <a:t>д</a:t>
            </a:r>
            <a:r>
              <a:rPr lang="ru-RU" dirty="0" smtClean="0"/>
              <a:t>етский сад  комбинированного вида №414 «</a:t>
            </a:r>
            <a:r>
              <a:rPr lang="ru-RU" dirty="0" err="1" smtClean="0"/>
              <a:t>Чебурашка</a:t>
            </a:r>
            <a:r>
              <a:rPr lang="ru-RU" dirty="0" smtClean="0"/>
              <a:t>», г.Новосибирск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64999">
              <a:srgbClr val="F0EBD5"/>
            </a:gs>
            <a:gs pos="100000">
              <a:srgbClr val="D1C39F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/>
            <a:r>
              <a:rPr lang="ru-RU" sz="3600" b="1" dirty="0">
                <a:solidFill>
                  <a:srgbClr val="FF0000"/>
                </a:solidFill>
              </a:rPr>
              <a:t>Почему кораблики не плывут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u="sng" dirty="0"/>
              <a:t>Цель:</a:t>
            </a:r>
            <a:r>
              <a:rPr lang="ru-RU" sz="2700" dirty="0"/>
              <a:t> обнаружить воздух, образовать ветер.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IMG-20171113-WA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285860"/>
            <a:ext cx="6357982" cy="4768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ru-RU" sz="3600" b="1" dirty="0">
                <a:solidFill>
                  <a:srgbClr val="FF0000"/>
                </a:solidFill>
              </a:rPr>
              <a:t>Пенный замок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u="sng" dirty="0"/>
              <a:t>Цель:</a:t>
            </a:r>
            <a:r>
              <a:rPr lang="ru-RU" sz="2700" dirty="0"/>
              <a:t> познакомить с тем, что при попадании воздуха в каплю мыльной воды образуется пузырь, затем пена.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IMG-20171113-WA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571612"/>
            <a:ext cx="6643702" cy="4982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3614734" cy="4368808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СПАСИБО ЗА ВНИМАНИЕ.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depositphotos_9576947-Child-open-a-box-at-d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32" cy="68580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5357850"/>
          </a:xfrm>
        </p:spPr>
        <p:txBody>
          <a:bodyPr>
            <a:normAutofit/>
          </a:bodyPr>
          <a:lstStyle/>
          <a:p>
            <a:pPr fontAlgn="base"/>
            <a:r>
              <a:rPr lang="ru-RU" sz="3600" b="1" i="1" dirty="0" smtClean="0">
                <a:solidFill>
                  <a:srgbClr val="0070C0"/>
                </a:solidFill>
              </a:rPr>
              <a:t>Требования к оформлению уголка.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800" b="1" dirty="0" smtClean="0"/>
              <a:t>Уголок экспериментирования в средней группе должен быть оформлен в соответствии с нормами и правилами. Основные требования, предъявляемые к нему заключаются в безопасности, соответствующей возрасту воспитанников, наполняемости и доступности расположения для малышей</a:t>
            </a:r>
            <a:r>
              <a:rPr lang="ru-RU" sz="2000" b="1" dirty="0" smtClean="0"/>
              <a:t>. </a:t>
            </a:r>
            <a:br>
              <a:rPr lang="ru-RU" sz="2000" b="1" dirty="0" smtClean="0"/>
            </a:b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42852"/>
            <a:ext cx="38576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Оформление уголка.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pPr algn="just"/>
            <a:r>
              <a:rPr lang="ru-RU" dirty="0" smtClean="0"/>
              <a:t>Главным экспонатом уголка является вместительный шкаф или стеллаж. Шкаф должен иметь множество полок и отделений разного размера. Если подобной мебели в детском саду нет, то экспериментирование может проходить на большом столе или удобной тумбе. В уголке должно быть отведено место для выставки-музея, например, камней, перьев, ракушек. Также обязательно должно быть комфортное место для хранения всего необходимого материала и проведения самих опытов.</a:t>
            </a:r>
            <a:endParaRPr lang="ru-RU" dirty="0"/>
          </a:p>
        </p:txBody>
      </p:sp>
      <p:pic>
        <p:nvPicPr>
          <p:cNvPr id="6" name="Рисунок 5" descr="IMG-20171115-WA0005.jpg"/>
          <p:cNvPicPr>
            <a:picLocks noChangeAspect="1"/>
          </p:cNvPicPr>
          <p:nvPr/>
        </p:nvPicPr>
        <p:blipFill>
          <a:blip r:embed="rId2"/>
          <a:srcRect l="17949" r="17948"/>
          <a:stretch>
            <a:fillRect/>
          </a:stretch>
        </p:blipFill>
        <p:spPr>
          <a:xfrm>
            <a:off x="4747827" y="0"/>
            <a:ext cx="439617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85728"/>
            <a:ext cx="8286808" cy="4643470"/>
          </a:xfrm>
        </p:spPr>
        <p:txBody>
          <a:bodyPr>
            <a:normAutofit fontScale="62500" lnSpcReduction="20000"/>
          </a:bodyPr>
          <a:lstStyle/>
          <a:p>
            <a:r>
              <a:rPr lang="ru-RU" sz="5100" b="1" i="1" dirty="0" smtClean="0">
                <a:solidFill>
                  <a:srgbClr val="0070C0"/>
                </a:solidFill>
              </a:rPr>
              <a:t>Содержание уголка.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Дидактический компонент</a:t>
            </a:r>
            <a:r>
              <a:rPr lang="ru-RU" dirty="0" smtClean="0">
                <a:solidFill>
                  <a:schemeClr val="tx1"/>
                </a:solidFill>
              </a:rPr>
              <a:t>. Это познавательные книги и энциклопедии по возрасту ребенка, тематические альбомы, коллекции (шишек, ракушек, тканей, камней и т.д.)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Компонент оборудования. </a:t>
            </a:r>
            <a:r>
              <a:rPr lang="ru-RU" dirty="0" smtClean="0">
                <a:solidFill>
                  <a:schemeClr val="tx1"/>
                </a:solidFill>
              </a:rPr>
              <a:t>Это песок, глина, земля и приспособления для игры с ними (совки, лопатки, ситечки и т.д.). Это красители (пищевые, гуашь, акварель), семена растений в баночках или коробочках, продукты питания (сахар, мука, соль и т.д.).Это оборудование для проведения опытов (лупа, сосуды, магниты, пробки, прищепки и т.д.)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Стимулирующий компонент. </a:t>
            </a:r>
            <a:r>
              <a:rPr lang="ru-RU" dirty="0" smtClean="0">
                <a:solidFill>
                  <a:schemeClr val="tx1"/>
                </a:solidFill>
              </a:rPr>
              <a:t>Это алгоритмы проведения экспериментов и </a:t>
            </a:r>
            <a:r>
              <a:rPr lang="ru-RU" dirty="0" err="1" smtClean="0">
                <a:solidFill>
                  <a:schemeClr val="tx1"/>
                </a:solidFill>
              </a:rPr>
              <a:t>првила</a:t>
            </a:r>
            <a:r>
              <a:rPr lang="ru-RU" dirty="0" smtClean="0">
                <a:solidFill>
                  <a:schemeClr val="tx1"/>
                </a:solidFill>
              </a:rPr>
              <a:t> безопасности поведения в уголке. Это персонажи, от имени которых поступают все проблемные ситуации 9например Незнайка или Почемучка). Дети рады будут помочь!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MG-20171115-WA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714884"/>
            <a:ext cx="1857364" cy="1857364"/>
          </a:xfrm>
          <a:prstGeom prst="rect">
            <a:avLst/>
          </a:prstGeom>
        </p:spPr>
      </p:pic>
      <p:pic>
        <p:nvPicPr>
          <p:cNvPr id="5" name="Рисунок 4" descr="IMG-20171115-WA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4714884"/>
            <a:ext cx="1857388" cy="1857388"/>
          </a:xfrm>
          <a:prstGeom prst="rect">
            <a:avLst/>
          </a:prstGeom>
        </p:spPr>
      </p:pic>
      <p:pic>
        <p:nvPicPr>
          <p:cNvPr id="6" name="Рисунок 5" descr="IMG-20171115-WA0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4714884"/>
            <a:ext cx="1857388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Некоторые игры-эксперименты в средней группе №7 «Ручеек».</a:t>
            </a:r>
            <a:endParaRPr lang="ru-RU" dirty="0"/>
          </a:p>
        </p:txBody>
      </p:sp>
      <p:pic>
        <p:nvPicPr>
          <p:cNvPr id="5" name="Рисунок 4" descr="detsad-182491-13969955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643050"/>
            <a:ext cx="7472122" cy="4200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214290"/>
            <a:ext cx="807249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b="1" dirty="0">
                <a:solidFill>
                  <a:srgbClr val="FF0000"/>
                </a:solidFill>
              </a:rPr>
              <a:t>Что-то в </a:t>
            </a:r>
            <a:r>
              <a:rPr lang="ru-RU" sz="2800" b="1" dirty="0" smtClean="0">
                <a:solidFill>
                  <a:srgbClr val="FF0000"/>
                </a:solidFill>
              </a:rPr>
              <a:t>коробке.</a:t>
            </a:r>
            <a:endParaRPr lang="ru-RU" sz="2800" dirty="0">
              <a:solidFill>
                <a:srgbClr val="FF0000"/>
              </a:solidFill>
            </a:endParaRPr>
          </a:p>
          <a:p>
            <a:pPr algn="just"/>
            <a:r>
              <a:rPr lang="ru-RU" sz="2000" b="1" u="sng" dirty="0"/>
              <a:t>Цель:</a:t>
            </a:r>
            <a:r>
              <a:rPr lang="ru-RU" sz="2000" dirty="0"/>
              <a:t> познакомить со значением света и его источниками (солнце, фонарик, свеча), показать, что свет не проходит через </a:t>
            </a:r>
            <a:r>
              <a:rPr lang="ru-RU" sz="2000" dirty="0" smtClean="0"/>
              <a:t>непрозрачные </a:t>
            </a:r>
            <a:r>
              <a:rPr lang="ru-RU" sz="2000" dirty="0"/>
              <a:t>предметы.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IMG-20171113-WA0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785926"/>
            <a:ext cx="6000760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64999">
              <a:srgbClr val="F0EBD5"/>
            </a:gs>
            <a:gs pos="100000">
              <a:srgbClr val="D1C39F"/>
            </a:gs>
          </a:gsLst>
          <a:lin ang="108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ru-RU" sz="3600" b="1" dirty="0">
                <a:solidFill>
                  <a:srgbClr val="FF0000"/>
                </a:solidFill>
              </a:rPr>
              <a:t>Пейте куклы вкусный </a:t>
            </a:r>
            <a:r>
              <a:rPr lang="ru-RU" sz="3600" b="1" dirty="0" smtClean="0">
                <a:solidFill>
                  <a:srgbClr val="FF0000"/>
                </a:solidFill>
              </a:rPr>
              <a:t>сок.</a:t>
            </a: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 </a:t>
            </a:r>
            <a:r>
              <a:rPr lang="ru-RU" sz="2700" b="1" u="sng" dirty="0" smtClean="0"/>
              <a:t>Цель</a:t>
            </a:r>
            <a:r>
              <a:rPr lang="ru-RU" sz="2700" b="1" u="sng" dirty="0"/>
              <a:t>:</a:t>
            </a:r>
            <a:r>
              <a:rPr lang="ru-RU" sz="2700" dirty="0"/>
              <a:t> выявить свойство воды и красок, способность красок растворятся в воде и изменять её цвет.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IMG-20171113-WA0012.jpg"/>
          <p:cNvPicPr>
            <a:picLocks noChangeAspect="1"/>
          </p:cNvPicPr>
          <p:nvPr/>
        </p:nvPicPr>
        <p:blipFill>
          <a:blip r:embed="rId2"/>
          <a:srcRect t="16981" r="15094" b="22641"/>
          <a:stretch>
            <a:fillRect/>
          </a:stretch>
        </p:blipFill>
        <p:spPr>
          <a:xfrm>
            <a:off x="1142976" y="2143116"/>
            <a:ext cx="7099152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357166"/>
            <a:ext cx="874970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ru-RU" sz="3200" b="1" dirty="0">
                <a:solidFill>
                  <a:srgbClr val="FF0000"/>
                </a:solidFill>
              </a:rPr>
              <a:t>Тает льдинка</a:t>
            </a:r>
          </a:p>
          <a:p>
            <a:pPr fontAlgn="base"/>
            <a:r>
              <a:rPr lang="ru-RU" sz="2400" b="1" u="sng" dirty="0"/>
              <a:t>Цель:</a:t>
            </a:r>
            <a:r>
              <a:rPr lang="ru-RU" sz="2400" dirty="0"/>
              <a:t> познакомить с тем, что замерзает на холоде и тает в тепле.</a:t>
            </a:r>
          </a:p>
          <a:p>
            <a:endParaRPr lang="ru-RU" dirty="0"/>
          </a:p>
        </p:txBody>
      </p:sp>
      <p:pic>
        <p:nvPicPr>
          <p:cNvPr id="3" name="Рисунок 2" descr="IMG-20171115-WA00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571612"/>
            <a:ext cx="3712079" cy="495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428604"/>
            <a:ext cx="82153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3200" b="1" dirty="0" err="1">
                <a:solidFill>
                  <a:srgbClr val="FF0000"/>
                </a:solidFill>
              </a:rPr>
              <a:t>Считалочка-купалочка</a:t>
            </a:r>
            <a:endParaRPr lang="ru-RU" sz="3200" dirty="0">
              <a:solidFill>
                <a:srgbClr val="FF0000"/>
              </a:solidFill>
            </a:endParaRPr>
          </a:p>
          <a:p>
            <a:pPr fontAlgn="base"/>
            <a:r>
              <a:rPr lang="ru-RU" sz="2400" b="1" u="sng" dirty="0"/>
              <a:t>Цель:</a:t>
            </a:r>
            <a:r>
              <a:rPr lang="ru-RU" sz="2400" dirty="0"/>
              <a:t> познакомить со свойствами воды: льётся, движется.</a:t>
            </a:r>
          </a:p>
          <a:p>
            <a:endParaRPr lang="ru-RU" dirty="0"/>
          </a:p>
        </p:txBody>
      </p:sp>
      <p:pic>
        <p:nvPicPr>
          <p:cNvPr id="7" name="Рисунок 6" descr="IMG-20171113-WA0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643050"/>
            <a:ext cx="6215106" cy="4661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83</Words>
  <Application>Microsoft Office PowerPoint</Application>
  <PresentationFormat>Экран (4:3)</PresentationFormat>
  <Paragraphs>25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Требования к оформлению уголка.  Уголок экспериментирования в средней группе должен быть оформлен в соответствии с нормами и правилами. Основные требования, предъявляемые к нему заключаются в безопасности, соответствующей возрасту воспитанников, наполняемости и доступности расположения для малышей.  </vt:lpstr>
      <vt:lpstr>Слайд 3</vt:lpstr>
      <vt:lpstr> </vt:lpstr>
      <vt:lpstr>Некоторые игры-эксперименты в средней группе №7 «Ручеек».</vt:lpstr>
      <vt:lpstr>Слайд 6</vt:lpstr>
      <vt:lpstr>Пейте куклы вкусный сок.   Цель: выявить свойство воды и красок, способность красок растворятся в воде и изменять её цвет. </vt:lpstr>
      <vt:lpstr>Слайд 8</vt:lpstr>
      <vt:lpstr>Слайд 9</vt:lpstr>
      <vt:lpstr>Почему кораблики не плывут Цель: обнаружить воздух, образовать ветер. </vt:lpstr>
      <vt:lpstr>Пенный замок Цель: познакомить с тем, что при попадании воздуха в каплю мыльной воды образуется пузырь, затем пена. </vt:lpstr>
      <vt:lpstr>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ana</dc:creator>
  <cp:lastModifiedBy>ana</cp:lastModifiedBy>
  <cp:revision>3</cp:revision>
  <dcterms:created xsi:type="dcterms:W3CDTF">2017-11-15T06:12:51Z</dcterms:created>
  <dcterms:modified xsi:type="dcterms:W3CDTF">2017-11-16T01:35:50Z</dcterms:modified>
</cp:coreProperties>
</file>